
<file path=[Content_Types].xml><?xml version="1.0" encoding="utf-8"?>
<Types xmlns="http://schemas.openxmlformats.org/package/2006/content-types">
  <Default Extension="png" ContentType="image/png"/>
  <Default Extension="emf" ContentType="image/x-emf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1375" r:id="rId3"/>
    <p:sldId id="1209" r:id="rId4"/>
    <p:sldId id="1414" r:id="rId5"/>
    <p:sldId id="1416" r:id="rId6"/>
    <p:sldId id="1415" r:id="rId7"/>
    <p:sldId id="1359" r:id="rId8"/>
    <p:sldId id="1388" r:id="rId9"/>
    <p:sldId id="1389" r:id="rId10"/>
    <p:sldId id="1362" r:id="rId11"/>
    <p:sldId id="1363" r:id="rId12"/>
    <p:sldId id="1417" r:id="rId13"/>
    <p:sldId id="1365" r:id="rId14"/>
    <p:sldId id="1420" r:id="rId15"/>
    <p:sldId id="1421" r:id="rId16"/>
    <p:sldId id="1422" r:id="rId17"/>
    <p:sldId id="1423" r:id="rId18"/>
    <p:sldId id="1404" r:id="rId19"/>
    <p:sldId id="1405" r:id="rId20"/>
    <p:sldId id="1406" r:id="rId21"/>
    <p:sldId id="1407" r:id="rId22"/>
    <p:sldId id="1408" r:id="rId23"/>
    <p:sldId id="1409" r:id="rId24"/>
    <p:sldId id="1410" r:id="rId25"/>
    <p:sldId id="1411" r:id="rId26"/>
    <p:sldId id="1412" r:id="rId27"/>
    <p:sldId id="1418" r:id="rId28"/>
    <p:sldId id="1390" r:id="rId29"/>
    <p:sldId id="1425" r:id="rId30"/>
    <p:sldId id="1426" r:id="rId31"/>
    <p:sldId id="1391" r:id="rId32"/>
    <p:sldId id="1373" r:id="rId33"/>
    <p:sldId id="1419" r:id="rId3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7C8"/>
    <a:srgbClr val="FF0066"/>
    <a:srgbClr val="0078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97" autoAdjust="0"/>
    <p:restoredTop sz="92279"/>
  </p:normalViewPr>
  <p:slideViewPr>
    <p:cSldViewPr snapToGrid="0" snapToObjects="1">
      <p:cViewPr varScale="1">
        <p:scale>
          <a:sx n="66" d="100"/>
          <a:sy n="66" d="100"/>
        </p:scale>
        <p:origin x="14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4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1124"/>
    </p:cViewPr>
  </p:sorterViewPr>
  <p:notesViewPr>
    <p:cSldViewPr snapToGrid="0" snapToObjects="1">
      <p:cViewPr varScale="1">
        <p:scale>
          <a:sx n="69" d="100"/>
          <a:sy n="69" d="100"/>
        </p:scale>
        <p:origin x="2784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449533-195C-4BBF-B3B1-856779CFAF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0C9A3-6846-4382-9EB2-6D87731EB3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8624A-1D50-40FF-BFA7-5F72067F7774}" type="datetimeFigureOut">
              <a:rPr lang="en-AU" smtClean="0"/>
              <a:t>29/10/2018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806FC3-89B1-4BEE-83EC-2749C339E3A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1CAEA6-0876-480D-9C58-DF9A72A04A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0B612-2E77-4639-9850-3D55F6A3F7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7484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90B5F-A30A-AA41-9E33-6069E8A8C150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A1C1F-8BA9-7A4A-8917-3E8D34137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61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A1C1F-8BA9-7A4A-8917-3E8D341375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A1C1F-8BA9-7A4A-8917-3E8D341375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58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12713" y="6590284"/>
            <a:ext cx="1186543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"/>
                <a:ea typeface="+mn-ea"/>
                <a:cs typeface="Helvetica"/>
              </a:rPr>
              <a:t>© MultiLit Pty Ltd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C679AB-D4EB-4EAF-9DFE-A570671AD4C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68764" y="55784"/>
            <a:ext cx="15710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US" sz="1600" dirty="0" err="1">
                <a:solidFill>
                  <a:srgbClr val="0077C8"/>
                </a:solidFill>
                <a:latin typeface="Helvetica" charset="0"/>
                <a:cs typeface="Helvetica" charset="0"/>
              </a:rPr>
              <a:t>InitiaLit</a:t>
            </a:r>
            <a:r>
              <a:rPr lang="en-US" sz="1600" dirty="0">
                <a:solidFill>
                  <a:srgbClr val="0077C8"/>
                </a:solidFill>
                <a:latin typeface="Helvetica" charset="0"/>
                <a:cs typeface="Helvetica" charset="0"/>
              </a:rPr>
              <a:t>–1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8FD8A0-C0B2-4D47-B1B8-0B6005B8CA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0242" y="6421227"/>
            <a:ext cx="809586" cy="33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8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59EFC-5C1D-3845-92D2-420A7D8273FB}" type="datetimeFigureOut">
              <a:rPr lang="en-US"/>
              <a:pPr>
                <a:defRPr/>
              </a:pPr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CF49A-330C-6B4E-9FA4-08AE55CAE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6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D126D-ADCD-7B43-99D5-98EE9FB8C34D}" type="datetimeFigureOut">
              <a:rPr lang="en-US"/>
              <a:pPr>
                <a:defRPr/>
              </a:pPr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584F6-F81B-D44A-B26A-C76274483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22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F88BC-6FD0-4B47-8B70-BB55E131CC23}" type="datetimeFigureOut">
              <a:rPr lang="en-US"/>
              <a:pPr>
                <a:defRPr/>
              </a:pPr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7DA0F-9A92-BF4B-A5BF-2F1F1178F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3EB3DC-CC50-4CC1-8F62-7D075BCB98A8}"/>
              </a:ext>
            </a:extLst>
          </p:cNvPr>
          <p:cNvSpPr txBox="1"/>
          <p:nvPr userDrawn="1"/>
        </p:nvSpPr>
        <p:spPr>
          <a:xfrm>
            <a:off x="112713" y="6590284"/>
            <a:ext cx="1186543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"/>
                <a:ea typeface="+mn-ea"/>
                <a:cs typeface="Helvetica"/>
              </a:rPr>
              <a:t>© MultiLit Pty Ltd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C679AB-D4EB-4EAF-9DFE-A570671AD4C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68764" y="55784"/>
            <a:ext cx="15710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US" sz="1600" dirty="0" err="1">
                <a:solidFill>
                  <a:srgbClr val="0077C8"/>
                </a:solidFill>
                <a:latin typeface="Helvetica" charset="0"/>
                <a:cs typeface="Helvetica" charset="0"/>
              </a:rPr>
              <a:t>InitiaLit</a:t>
            </a:r>
            <a:r>
              <a:rPr lang="en-US" sz="1600" dirty="0">
                <a:solidFill>
                  <a:srgbClr val="0077C8"/>
                </a:solidFill>
                <a:latin typeface="Helvetica" charset="0"/>
                <a:cs typeface="Helvetica" charset="0"/>
              </a:rPr>
              <a:t>–1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8FD8A0-C0B2-4D47-B1B8-0B6005B8CA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0242" y="6421227"/>
            <a:ext cx="809586" cy="33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0401B-4060-C644-B3D8-1276FC1469B3}" type="datetimeFigureOut">
              <a:rPr lang="en-US"/>
              <a:pPr>
                <a:defRPr/>
              </a:pPr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30CDB-24E6-D741-A511-513AB1AE5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C679AB-D4EB-4EAF-9DFE-A570671AD4C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68764" y="55784"/>
            <a:ext cx="15710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US" sz="1600" dirty="0" err="1">
                <a:solidFill>
                  <a:srgbClr val="0077C8"/>
                </a:solidFill>
                <a:latin typeface="Helvetica" charset="0"/>
                <a:cs typeface="Helvetica" charset="0"/>
              </a:rPr>
              <a:t>InitiaLit</a:t>
            </a:r>
            <a:r>
              <a:rPr lang="en-US" sz="1600" dirty="0">
                <a:solidFill>
                  <a:srgbClr val="0077C8"/>
                </a:solidFill>
                <a:latin typeface="Helvetica" charset="0"/>
                <a:cs typeface="Helvetica" charset="0"/>
              </a:rPr>
              <a:t>–1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8FD8A0-C0B2-4D47-B1B8-0B6005B8CA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0242" y="6421227"/>
            <a:ext cx="809586" cy="33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14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2E105-312E-7042-AD18-285BAA926BA0}" type="datetimeFigureOut">
              <a:rPr lang="en-US"/>
              <a:pPr>
                <a:defRPr/>
              </a:pPr>
              <a:t>10/29/2018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A8F53-793A-D642-80CF-1021CCA07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C679AB-D4EB-4EAF-9DFE-A570671AD4C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68764" y="55784"/>
            <a:ext cx="15710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US" sz="1600" dirty="0" err="1">
                <a:solidFill>
                  <a:srgbClr val="0077C8"/>
                </a:solidFill>
                <a:latin typeface="Helvetica" charset="0"/>
                <a:cs typeface="Helvetica" charset="0"/>
              </a:rPr>
              <a:t>InitiaLit</a:t>
            </a:r>
            <a:r>
              <a:rPr lang="en-US" sz="1600" dirty="0">
                <a:solidFill>
                  <a:srgbClr val="0077C8"/>
                </a:solidFill>
                <a:latin typeface="Helvetica" charset="0"/>
                <a:cs typeface="Helvetica" charset="0"/>
              </a:rPr>
              <a:t>–1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8FD8A0-C0B2-4D47-B1B8-0B6005B8CA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0242" y="6421227"/>
            <a:ext cx="809586" cy="33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7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FEF6-A317-E34C-83E1-CDDFE64AF9D7}" type="datetimeFigureOut">
              <a:rPr lang="en-US"/>
              <a:pPr>
                <a:defRPr/>
              </a:pPr>
              <a:t>10/29/2018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A4BF3-C6C7-F742-8781-A068C191D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77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05AEB-9F17-D346-AA37-0075CC7E83CE}" type="datetimeFigureOut">
              <a:rPr lang="en-US"/>
              <a:pPr>
                <a:defRPr/>
              </a:pPr>
              <a:t>10/29/2018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C5691-1E3B-494D-A695-4672D9C22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43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0EB86-4F81-6146-87D8-EF3D08E94C8C}" type="datetimeFigureOut">
              <a:rPr lang="en-US"/>
              <a:pPr>
                <a:defRPr/>
              </a:pPr>
              <a:t>10/29/2018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2ABF8-BA7F-B048-91D2-D08869474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77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E5924-D506-CA4E-8B9C-E04F11C8F891}" type="datetimeFigureOut">
              <a:rPr lang="en-US"/>
              <a:pPr>
                <a:defRPr/>
              </a:pPr>
              <a:t>10/29/2018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E025F-B7DB-DF42-8933-4A4380A3C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5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552D0-D15E-9346-B2A4-55071B2CC493}" type="datetimeFigureOut">
              <a:rPr lang="en-US"/>
              <a:pPr>
                <a:defRPr/>
              </a:pPr>
              <a:t>10/29/2018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D79CA-3C9D-2B41-AAC8-B996C175F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66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D3A64E6-8A9D-D840-9105-2D79BD912257}" type="datetimeFigureOut">
              <a:rPr lang="en-US"/>
              <a:pPr>
                <a:defRPr/>
              </a:pPr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21F5F2C-6492-0E4A-A19C-9B2501966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3E742D-4E95-4AE6-A2C6-7908A62184BA}"/>
              </a:ext>
            </a:extLst>
          </p:cNvPr>
          <p:cNvSpPr/>
          <p:nvPr/>
        </p:nvSpPr>
        <p:spPr>
          <a:xfrm>
            <a:off x="925029" y="898229"/>
            <a:ext cx="7329267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AU" sz="28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Copyright warning</a:t>
            </a:r>
            <a:endParaRPr lang="en-AU" sz="32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AU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Sharing, copying, reproduction or distribution of this presentation in any form or by any means is strictly prohibited.</a:t>
            </a:r>
            <a:endParaRPr lang="en-AU" sz="32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AU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Permission to use this PowerPoint presentation is granted only to schools which have purchased the </a:t>
            </a:r>
            <a:r>
              <a:rPr lang="en-AU" sz="28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InitiaLit</a:t>
            </a:r>
            <a:r>
              <a:rPr lang="en-AU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–1 program in its entirety and which have completed the associated training with MultiLit Pty Ltd. All other conditions of sale must also be complied with.</a:t>
            </a:r>
            <a:endParaRPr lang="en-AU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4F4504-96D2-409F-A35C-A2695AB0F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6" y="-976"/>
            <a:ext cx="6184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2: Nouns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Concept Card 8: Nouns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 3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088722-79F2-4839-81D6-AB84DD616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073" y="2887129"/>
            <a:ext cx="3472405" cy="103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71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90C8A6-EED3-459D-BEF8-BD00752F2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6" y="-976"/>
            <a:ext cx="6184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2: Nouns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Concept Card 8: Nouns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 4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2D9781-68C7-4DC0-96B7-EEDA1A52F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29" y="1677343"/>
            <a:ext cx="7153154" cy="418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54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85369" y="2964045"/>
            <a:ext cx="363395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000" b="1" dirty="0">
                <a:latin typeface="Helvetica" charset="0"/>
                <a:cs typeface="Helvetica" charset="0"/>
              </a:rPr>
              <a:t>Refer to Handbook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34B04D-13BE-49FA-B1C4-3EC413BFD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57" y="2855541"/>
            <a:ext cx="979944" cy="7710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610EC0-3691-4EDD-947F-527CCC9FD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6" y="-976"/>
            <a:ext cx="6184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2: Nouns 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 5 </a:t>
            </a:r>
          </a:p>
        </p:txBody>
      </p:sp>
    </p:spTree>
    <p:extLst>
      <p:ext uri="{BB962C8B-B14F-4D97-AF65-F5344CB8AC3E}">
        <p14:creationId xmlns:p14="http://schemas.microsoft.com/office/powerpoint/2010/main" val="2048297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4619" y="2964416"/>
            <a:ext cx="82147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3: Identifying nouns in a sentence </a:t>
            </a:r>
          </a:p>
        </p:txBody>
      </p:sp>
    </p:spTree>
    <p:extLst>
      <p:ext uri="{BB962C8B-B14F-4D97-AF65-F5344CB8AC3E}">
        <p14:creationId xmlns:p14="http://schemas.microsoft.com/office/powerpoint/2010/main" val="2116083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9D94A4-CF8F-4A71-9EBC-B40EF11B2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6" y="-976"/>
            <a:ext cx="6184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3: Identifying nouns in a sentence 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Steps 1 – 2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500" y="2733408"/>
            <a:ext cx="4449993" cy="119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95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27291" b="65347"/>
          <a:stretch/>
        </p:blipFill>
        <p:spPr>
          <a:xfrm>
            <a:off x="2182520" y="2649440"/>
            <a:ext cx="4338353" cy="9493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E19E0F-B01C-410B-9A96-7615E3AEC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6" y="-976"/>
            <a:ext cx="6184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3: Identifying nouns in a sentence 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 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500" y="2733408"/>
            <a:ext cx="4449993" cy="11948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742CDB-29DE-4090-B57C-3CEC723A79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53" t="1629"/>
          <a:stretch/>
        </p:blipFill>
        <p:spPr>
          <a:xfrm>
            <a:off x="3324385" y="2476982"/>
            <a:ext cx="1520347" cy="164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27291" b="65347"/>
          <a:stretch/>
        </p:blipFill>
        <p:spPr>
          <a:xfrm>
            <a:off x="2182520" y="2649440"/>
            <a:ext cx="4338353" cy="94931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4BFD089-0F1D-491B-AE30-EC3F6F021C14}"/>
              </a:ext>
            </a:extLst>
          </p:cNvPr>
          <p:cNvCxnSpPr>
            <a:cxnSpLocks/>
          </p:cNvCxnSpPr>
          <p:nvPr/>
        </p:nvCxnSpPr>
        <p:spPr>
          <a:xfrm>
            <a:off x="3583709" y="3672641"/>
            <a:ext cx="1228436" cy="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2B72FF0-522B-4DEE-879C-FA1A68480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6" y="-976"/>
            <a:ext cx="6184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3: Identifying nouns in a sentence 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 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500" y="2733408"/>
            <a:ext cx="4449993" cy="1194869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AFD23C9-206C-4AAD-8ACF-5CDD26D70736}"/>
              </a:ext>
            </a:extLst>
          </p:cNvPr>
          <p:cNvCxnSpPr>
            <a:cxnSpLocks/>
          </p:cNvCxnSpPr>
          <p:nvPr/>
        </p:nvCxnSpPr>
        <p:spPr>
          <a:xfrm>
            <a:off x="3583709" y="3598750"/>
            <a:ext cx="113860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A4D593A-C267-4CAA-A116-F494F866F4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53" t="1629"/>
          <a:stretch/>
        </p:blipFill>
        <p:spPr>
          <a:xfrm>
            <a:off x="3326088" y="2481423"/>
            <a:ext cx="1520347" cy="164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2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500" y="2733408"/>
            <a:ext cx="4449993" cy="119486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5F022BD-D9B5-46F1-BA93-101A35793AE9}"/>
              </a:ext>
            </a:extLst>
          </p:cNvPr>
          <p:cNvSpPr/>
          <p:nvPr/>
        </p:nvSpPr>
        <p:spPr>
          <a:xfrm>
            <a:off x="3443458" y="2880790"/>
            <a:ext cx="1538683" cy="898819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9FE541-FF7E-4EF3-A522-E593BFD93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6" y="-976"/>
            <a:ext cx="6184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3: Identifying nouns in a sentence 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Steps 5 – 7</a:t>
            </a:r>
          </a:p>
        </p:txBody>
      </p:sp>
    </p:spTree>
    <p:extLst>
      <p:ext uri="{BB962C8B-B14F-4D97-AF65-F5344CB8AC3E}">
        <p14:creationId xmlns:p14="http://schemas.microsoft.com/office/powerpoint/2010/main" val="285160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50837" r="29303"/>
          <a:stretch/>
        </p:blipFill>
        <p:spPr>
          <a:xfrm>
            <a:off x="2462860" y="2650838"/>
            <a:ext cx="4218280" cy="13467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C5671F-4126-42A2-BE00-82E92B319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6" y="-976"/>
            <a:ext cx="6184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3: Identifying nouns in a sentence 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Steps 8 – 9 </a:t>
            </a:r>
          </a:p>
        </p:txBody>
      </p:sp>
    </p:spTree>
    <p:extLst>
      <p:ext uri="{BB962C8B-B14F-4D97-AF65-F5344CB8AC3E}">
        <p14:creationId xmlns:p14="http://schemas.microsoft.com/office/powerpoint/2010/main" val="101178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50837" r="29303"/>
          <a:stretch/>
        </p:blipFill>
        <p:spPr>
          <a:xfrm>
            <a:off x="2462860" y="2650838"/>
            <a:ext cx="4218280" cy="13467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B71A31-01EE-4983-8BD5-E0769DAA6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6" y="-976"/>
            <a:ext cx="6184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3: Identifying nouns in a sentence 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 10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CD6DAA-C47D-448B-A3FF-0BCD0070A3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53" t="1629"/>
          <a:stretch/>
        </p:blipFill>
        <p:spPr>
          <a:xfrm>
            <a:off x="3684409" y="2384383"/>
            <a:ext cx="1445482" cy="156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9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05984" y="633550"/>
            <a:ext cx="7772400" cy="1470025"/>
          </a:xfrm>
        </p:spPr>
        <p:txBody>
          <a:bodyPr/>
          <a:lstStyle/>
          <a:p>
            <a:r>
              <a:rPr lang="en-US" sz="6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InitiaLit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06" y="2726220"/>
            <a:ext cx="897756" cy="897756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 bwMode="auto">
          <a:xfrm>
            <a:off x="147407" y="4689258"/>
            <a:ext cx="8889554" cy="12475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077C8"/>
                </a:solidFill>
                <a:latin typeface="Helvetica" charset="0"/>
                <a:cs typeface="Helvetica" charset="0"/>
              </a:rPr>
              <a:t>Lesson 22: Introduction to nouns</a:t>
            </a:r>
          </a:p>
        </p:txBody>
      </p:sp>
    </p:spTree>
    <p:extLst>
      <p:ext uri="{BB962C8B-B14F-4D97-AF65-F5344CB8AC3E}">
        <p14:creationId xmlns:p14="http://schemas.microsoft.com/office/powerpoint/2010/main" val="1267957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50837" r="29303"/>
          <a:stretch/>
        </p:blipFill>
        <p:spPr>
          <a:xfrm>
            <a:off x="2462860" y="2650838"/>
            <a:ext cx="4218280" cy="134679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BFD089-0F1D-491B-AE30-EC3F6F021C14}"/>
              </a:ext>
            </a:extLst>
          </p:cNvPr>
          <p:cNvCxnSpPr>
            <a:cxnSpLocks/>
          </p:cNvCxnSpPr>
          <p:nvPr/>
        </p:nvCxnSpPr>
        <p:spPr>
          <a:xfrm>
            <a:off x="3814618" y="3737296"/>
            <a:ext cx="1089891" cy="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2F2215C-B9AD-46DC-97F9-C4A2C78AB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6" y="-976"/>
            <a:ext cx="6184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3: Identifying nouns in a sentence 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 11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AD8AC0-FE2D-4642-A887-CAA5D9D0EA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53" t="1629"/>
          <a:stretch/>
        </p:blipFill>
        <p:spPr>
          <a:xfrm>
            <a:off x="3684409" y="2384383"/>
            <a:ext cx="1445482" cy="156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6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50837" r="29303"/>
          <a:stretch/>
        </p:blipFill>
        <p:spPr>
          <a:xfrm>
            <a:off x="2462860" y="2650838"/>
            <a:ext cx="4218280" cy="134679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F1AEA71-74F7-4729-BF55-F8B67D2DFFF6}"/>
              </a:ext>
            </a:extLst>
          </p:cNvPr>
          <p:cNvSpPr/>
          <p:nvPr/>
        </p:nvSpPr>
        <p:spPr>
          <a:xfrm>
            <a:off x="3718211" y="2915826"/>
            <a:ext cx="1318765" cy="816813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26C86C-8CE0-4FDA-8872-EEF50DA8E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6" y="-976"/>
            <a:ext cx="6184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3: Identifying nouns in a sentence 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 12 </a:t>
            </a:r>
          </a:p>
        </p:txBody>
      </p:sp>
    </p:spTree>
    <p:extLst>
      <p:ext uri="{BB962C8B-B14F-4D97-AF65-F5344CB8AC3E}">
        <p14:creationId xmlns:p14="http://schemas.microsoft.com/office/powerpoint/2010/main" val="417471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24303" b="35636"/>
          <a:stretch/>
        </p:blipFill>
        <p:spPr>
          <a:xfrm>
            <a:off x="2313709" y="2643309"/>
            <a:ext cx="4516582" cy="9681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153966-6803-46F0-ADD0-20AA4D149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6" y="-976"/>
            <a:ext cx="6184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3: Identifying nouns in a sentence 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Further examples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Steps 13 – 14</a:t>
            </a:r>
          </a:p>
        </p:txBody>
      </p:sp>
    </p:spTree>
    <p:extLst>
      <p:ext uri="{BB962C8B-B14F-4D97-AF65-F5344CB8AC3E}">
        <p14:creationId xmlns:p14="http://schemas.microsoft.com/office/powerpoint/2010/main" val="10177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24303" b="35636"/>
          <a:stretch/>
        </p:blipFill>
        <p:spPr>
          <a:xfrm>
            <a:off x="2313709" y="2643309"/>
            <a:ext cx="4516582" cy="968109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F1AEA71-74F7-4729-BF55-F8B67D2DFFF6}"/>
              </a:ext>
            </a:extLst>
          </p:cNvPr>
          <p:cNvSpPr/>
          <p:nvPr/>
        </p:nvSpPr>
        <p:spPr>
          <a:xfrm>
            <a:off x="3614395" y="2918856"/>
            <a:ext cx="1200440" cy="793664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62E187-1EA2-4F11-98BF-C6853F371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6" y="-976"/>
            <a:ext cx="6184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3: Identifying nouns in a sentence 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Further examples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 15</a:t>
            </a:r>
          </a:p>
        </p:txBody>
      </p:sp>
    </p:spTree>
    <p:extLst>
      <p:ext uri="{BB962C8B-B14F-4D97-AF65-F5344CB8AC3E}">
        <p14:creationId xmlns:p14="http://schemas.microsoft.com/office/powerpoint/2010/main" val="63601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32508"/>
          <a:stretch/>
        </p:blipFill>
        <p:spPr>
          <a:xfrm>
            <a:off x="2558472" y="2637075"/>
            <a:ext cx="4027055" cy="133149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F1AEA71-74F7-4729-BF55-F8B67D2DFFF6}"/>
              </a:ext>
            </a:extLst>
          </p:cNvPr>
          <p:cNvSpPr/>
          <p:nvPr/>
        </p:nvSpPr>
        <p:spPr>
          <a:xfrm>
            <a:off x="3180578" y="2863273"/>
            <a:ext cx="1391422" cy="91706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D52079-E293-47E2-83F2-52F57ACCF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6" y="-976"/>
            <a:ext cx="6184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3: Identifying nouns in a sentence 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Further examples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 16</a:t>
            </a:r>
          </a:p>
        </p:txBody>
      </p:sp>
    </p:spTree>
    <p:extLst>
      <p:ext uri="{BB962C8B-B14F-4D97-AF65-F5344CB8AC3E}">
        <p14:creationId xmlns:p14="http://schemas.microsoft.com/office/powerpoint/2010/main" val="7009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33901" b="26386"/>
          <a:stretch/>
        </p:blipFill>
        <p:spPr>
          <a:xfrm>
            <a:off x="2600035" y="2624048"/>
            <a:ext cx="3943927" cy="98393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F1AEA71-74F7-4729-BF55-F8B67D2DFFF6}"/>
              </a:ext>
            </a:extLst>
          </p:cNvPr>
          <p:cNvSpPr/>
          <p:nvPr/>
        </p:nvSpPr>
        <p:spPr>
          <a:xfrm>
            <a:off x="3851767" y="2950210"/>
            <a:ext cx="1255942" cy="793664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472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176" y="2703090"/>
            <a:ext cx="5966691" cy="126898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F1AEA71-74F7-4729-BF55-F8B67D2DFFF6}"/>
              </a:ext>
            </a:extLst>
          </p:cNvPr>
          <p:cNvSpPr/>
          <p:nvPr/>
        </p:nvSpPr>
        <p:spPr>
          <a:xfrm>
            <a:off x="2773564" y="2623127"/>
            <a:ext cx="2708771" cy="1154237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317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85369" y="2964045"/>
            <a:ext cx="363395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000" b="1" dirty="0">
                <a:latin typeface="Helvetica" charset="0"/>
                <a:cs typeface="Helvetica" charset="0"/>
              </a:rPr>
              <a:t>Refer to Handbook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34B04D-13BE-49FA-B1C4-3EC413BFD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57" y="2855541"/>
            <a:ext cx="979944" cy="7710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0C9931-D0EA-4EE4-900E-3B5EF21DE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6" y="-976"/>
            <a:ext cx="6184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3: Identifying nouns in a sentence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Final review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 17 </a:t>
            </a:r>
          </a:p>
        </p:txBody>
      </p:sp>
    </p:spTree>
    <p:extLst>
      <p:ext uri="{BB962C8B-B14F-4D97-AF65-F5344CB8AC3E}">
        <p14:creationId xmlns:p14="http://schemas.microsoft.com/office/powerpoint/2010/main" val="24602625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2586" y="39538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675416" y="2971573"/>
            <a:ext cx="56124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4: Noun song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402412-DE84-4F71-A733-67ED08E6C12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385" y="2789606"/>
            <a:ext cx="590550" cy="7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6141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539" y="2154321"/>
            <a:ext cx="4723753" cy="17676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539" y="4182442"/>
            <a:ext cx="5861395" cy="15979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A6E926-853A-4713-8225-3D573916194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30" y="910806"/>
            <a:ext cx="590550" cy="7359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A72B4F-0E49-48A9-8457-AD9BA483261D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726" y="5540315"/>
            <a:ext cx="590550" cy="735965"/>
          </a:xfrm>
          <a:prstGeom prst="rect">
            <a:avLst/>
          </a:prstGeom>
        </p:spPr>
      </p:pic>
      <p:pic>
        <p:nvPicPr>
          <p:cNvPr id="4" name="Lesson 21_nouns">
            <a:hlinkClick r:id="" action="ppaction://media"/>
            <a:extLst>
              <a:ext uri="{FF2B5EF4-FFF2-40B4-BE49-F238E27FC236}">
                <a16:creationId xmlns:a16="http://schemas.microsoft.com/office/drawing/2014/main" id="{E8BCF442-4DE7-4592-9192-68AB1716C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736765" y="747509"/>
            <a:ext cx="609600" cy="609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CA4B0A-786D-4A31-ADA6-E2C0D242AC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61737" y="450519"/>
            <a:ext cx="1109897" cy="9666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C9D340-81A3-4A91-835E-4D5B06FAA6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8724" y="5947194"/>
            <a:ext cx="713666" cy="3578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973A030-6106-4646-801F-E111773EC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84"/>
            <a:ext cx="74735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4: Noun song 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 1 </a:t>
            </a:r>
          </a:p>
        </p:txBody>
      </p:sp>
    </p:spTree>
    <p:extLst>
      <p:ext uri="{BB962C8B-B14F-4D97-AF65-F5344CB8AC3E}">
        <p14:creationId xmlns:p14="http://schemas.microsoft.com/office/powerpoint/2010/main" val="51798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1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2962392" y="2946737"/>
            <a:ext cx="38410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1: Review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04" y="2946737"/>
            <a:ext cx="707986" cy="62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297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FCD0FDC-1929-46FD-95DE-DBEFA5884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539" y="2154321"/>
            <a:ext cx="4723753" cy="17676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0319E9-1EFF-4234-BE7C-F18C1EF07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539" y="4200358"/>
            <a:ext cx="5432435" cy="14280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DC924F8-2F2F-4BFA-BD5F-2A513C538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84"/>
            <a:ext cx="74735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4: Noun song 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Steps 2 – 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DA7308-99CA-4E23-B930-4918199F38B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30" y="910806"/>
            <a:ext cx="590550" cy="7359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9E5FC6-A371-48F7-B08A-173852C5F6F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726" y="5540315"/>
            <a:ext cx="590550" cy="7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45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050161" y="2990199"/>
            <a:ext cx="74340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Move to desks to complete Activity 5: Using nouns in sentences</a:t>
            </a:r>
          </a:p>
        </p:txBody>
      </p:sp>
    </p:spTree>
    <p:extLst>
      <p:ext uri="{BB962C8B-B14F-4D97-AF65-F5344CB8AC3E}">
        <p14:creationId xmlns:p14="http://schemas.microsoft.com/office/powerpoint/2010/main" val="8870515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E1191BA-E31E-40E9-AAF9-8A6798FB4914}"/>
              </a:ext>
            </a:extLst>
          </p:cNvPr>
          <p:cNvGrpSpPr/>
          <p:nvPr/>
        </p:nvGrpSpPr>
        <p:grpSpPr>
          <a:xfrm>
            <a:off x="667723" y="2874855"/>
            <a:ext cx="7666050" cy="654195"/>
            <a:chOff x="783470" y="2874855"/>
            <a:chExt cx="7666050" cy="654195"/>
          </a:xfrm>
        </p:grpSpPr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1531122" y="2975052"/>
              <a:ext cx="691839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3000" b="1" dirty="0">
                  <a:solidFill>
                    <a:srgbClr val="0077C8"/>
                  </a:solidFill>
                  <a:latin typeface="Helvetica" charset="0"/>
                  <a:cs typeface="Helvetica" charset="0"/>
                </a:rPr>
                <a:t>Activity 5: Using nouns in sentences 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50F2EB3-3AB4-435E-90E2-7D0C24982BC4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470" y="2874855"/>
              <a:ext cx="828675" cy="654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16484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85369" y="2964045"/>
            <a:ext cx="363395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000" b="1" dirty="0">
                <a:latin typeface="Helvetica" charset="0"/>
                <a:cs typeface="Helvetica" charset="0"/>
              </a:rPr>
              <a:t>Refer to Handbook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34B04D-13BE-49FA-B1C4-3EC413BFD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57" y="2855541"/>
            <a:ext cx="979944" cy="7710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9DE9B6-52D2-4870-87E3-A37759DB8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6" y="-976"/>
            <a:ext cx="6184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5: Using nouns in sentences</a:t>
            </a:r>
            <a:endParaRPr lang="en-US" sz="2000" dirty="0">
              <a:solidFill>
                <a:srgbClr val="0077C8"/>
              </a:solidFill>
              <a:latin typeface="Helvetica" charset="0"/>
              <a:cs typeface="Helvetica" charset="0"/>
            </a:endParaRP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Steps 1 – 9</a:t>
            </a:r>
          </a:p>
        </p:txBody>
      </p:sp>
    </p:spTree>
    <p:extLst>
      <p:ext uri="{BB962C8B-B14F-4D97-AF65-F5344CB8AC3E}">
        <p14:creationId xmlns:p14="http://schemas.microsoft.com/office/powerpoint/2010/main" val="3693905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431" y="3344640"/>
            <a:ext cx="3596641" cy="13822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79B5A7-A750-4B9B-ACB4-51C0AFA4B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7" y="14934"/>
            <a:ext cx="79717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1: Review 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Tricky words for spelling 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Steps 1 – 3 </a:t>
            </a:r>
          </a:p>
        </p:txBody>
      </p:sp>
    </p:spTree>
    <p:extLst>
      <p:ext uri="{BB962C8B-B14F-4D97-AF65-F5344CB8AC3E}">
        <p14:creationId xmlns:p14="http://schemas.microsoft.com/office/powerpoint/2010/main" val="1689578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151" y="2192057"/>
            <a:ext cx="5803225" cy="25144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C9D002-5152-45E8-98CD-DE94F1D8B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7" y="0"/>
            <a:ext cx="79717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1: Review  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 4</a:t>
            </a:r>
          </a:p>
        </p:txBody>
      </p:sp>
    </p:spTree>
    <p:extLst>
      <p:ext uri="{BB962C8B-B14F-4D97-AF65-F5344CB8AC3E}">
        <p14:creationId xmlns:p14="http://schemas.microsoft.com/office/powerpoint/2010/main" val="1765728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80" y="2084388"/>
            <a:ext cx="5730240" cy="264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77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2586" y="39538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981129" y="2971573"/>
            <a:ext cx="34891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2: Nouns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E0BC63-FE54-4897-9BBC-66773033573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498" y="2815641"/>
            <a:ext cx="885825" cy="70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79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8F2D75-4C57-4434-8A6E-3A928119F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073" y="2887129"/>
            <a:ext cx="3472405" cy="10302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7525B5-349C-4E3C-9307-2A60BA751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6" y="-976"/>
            <a:ext cx="6184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2: Nouns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Concept Card 8: Nouns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 1 </a:t>
            </a:r>
          </a:p>
        </p:txBody>
      </p:sp>
    </p:spTree>
    <p:extLst>
      <p:ext uri="{BB962C8B-B14F-4D97-AF65-F5344CB8AC3E}">
        <p14:creationId xmlns:p14="http://schemas.microsoft.com/office/powerpoint/2010/main" val="3514371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01940-A32D-4263-9C8E-BB03DAEBB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29" y="1677343"/>
            <a:ext cx="7153154" cy="41807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D45908-630F-4F66-AE7F-41FD6330F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6" y="-976"/>
            <a:ext cx="6184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77C8"/>
                </a:solidFill>
                <a:latin typeface="Helvetica" charset="0"/>
                <a:cs typeface="Helvetica" charset="0"/>
              </a:rPr>
              <a:t>Activity 2: Nouns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Concept Card 8: Nouns</a:t>
            </a:r>
          </a:p>
          <a:p>
            <a:r>
              <a:rPr lang="en-US" sz="2000" dirty="0">
                <a:solidFill>
                  <a:srgbClr val="0077C8"/>
                </a:solidFill>
                <a:latin typeface="Helvetica" charset="0"/>
                <a:cs typeface="Helvetica" charset="0"/>
              </a:rPr>
              <a:t>Step 2 </a:t>
            </a:r>
          </a:p>
        </p:txBody>
      </p:sp>
    </p:spTree>
    <p:extLst>
      <p:ext uri="{BB962C8B-B14F-4D97-AF65-F5344CB8AC3E}">
        <p14:creationId xmlns:p14="http://schemas.microsoft.com/office/powerpoint/2010/main" val="3458852371"/>
      </p:ext>
    </p:extLst>
  </p:cSld>
  <p:clrMapOvr>
    <a:masterClrMapping/>
  </p:clrMapOvr>
</p:sld>
</file>

<file path=ppt/theme/theme1.xml><?xml version="1.0" encoding="utf-8"?>
<a:theme xmlns:a="http://schemas.openxmlformats.org/drawingml/2006/main" name="PPT initiali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10049</TotalTime>
  <Words>357</Words>
  <Application>Microsoft Office PowerPoint</Application>
  <PresentationFormat>On-screen Show (4:3)</PresentationFormat>
  <Paragraphs>69</Paragraphs>
  <Slides>33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ＭＳ Ｐゴシック</vt:lpstr>
      <vt:lpstr>Arial</vt:lpstr>
      <vt:lpstr>Calibri</vt:lpstr>
      <vt:lpstr>Helvetica</vt:lpstr>
      <vt:lpstr>PPT initialit template</vt:lpstr>
      <vt:lpstr>PowerPoint Presentation</vt:lpstr>
      <vt:lpstr>InitiaLit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Multilit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Glenn</dc:creator>
  <cp:lastModifiedBy>Alison Folland</cp:lastModifiedBy>
  <cp:revision>731</cp:revision>
  <cp:lastPrinted>2017-09-18T02:26:38Z</cp:lastPrinted>
  <dcterms:created xsi:type="dcterms:W3CDTF">2015-12-15T03:27:33Z</dcterms:created>
  <dcterms:modified xsi:type="dcterms:W3CDTF">2018-10-29T03:28:06Z</dcterms:modified>
</cp:coreProperties>
</file>